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76" r:id="rId2"/>
    <p:sldId id="256" r:id="rId3"/>
    <p:sldId id="257" r:id="rId4"/>
    <p:sldId id="267" r:id="rId5"/>
    <p:sldId id="270" r:id="rId6"/>
    <p:sldId id="273" r:id="rId7"/>
    <p:sldId id="272" r:id="rId8"/>
    <p:sldId id="258" r:id="rId9"/>
    <p:sldId id="268" r:id="rId10"/>
    <p:sldId id="282" r:id="rId11"/>
    <p:sldId id="283" r:id="rId12"/>
    <p:sldId id="259" r:id="rId13"/>
    <p:sldId id="277" r:id="rId14"/>
    <p:sldId id="281" r:id="rId15"/>
    <p:sldId id="262" r:id="rId16"/>
    <p:sldId id="264" r:id="rId17"/>
    <p:sldId id="278" r:id="rId18"/>
    <p:sldId id="279" r:id="rId19"/>
    <p:sldId id="280" r:id="rId20"/>
    <p:sldId id="260" r:id="rId21"/>
    <p:sldId id="265" r:id="rId22"/>
    <p:sldId id="266" r:id="rId23"/>
    <p:sldId id="271" r:id="rId24"/>
    <p:sldId id="261" r:id="rId25"/>
    <p:sldId id="269" r:id="rId26"/>
    <p:sldId id="263" r:id="rId27"/>
    <p:sldId id="274" r:id="rId28"/>
    <p:sldId id="27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5" d="100"/>
          <a:sy n="85" d="100"/>
        </p:scale>
        <p:origin x="-1640"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4/14/14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2</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15</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4/14/14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4/14/14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4/14/14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4/14/14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e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778"/>
            <a:ext cx="9169275" cy="5731810"/>
          </a:xfrm>
          <a:prstGeom prst="rect">
            <a:avLst/>
          </a:prstGeom>
        </p:spPr>
      </p:pic>
      <p:sp>
        <p:nvSpPr>
          <p:cNvPr id="5" name="TextBox 4"/>
          <p:cNvSpPr txBox="1"/>
          <p:nvPr/>
        </p:nvSpPr>
        <p:spPr>
          <a:xfrm>
            <a:off x="6880633" y="6215529"/>
            <a:ext cx="2517367" cy="307777"/>
          </a:xfrm>
          <a:prstGeom prst="rect">
            <a:avLst/>
          </a:prstGeom>
          <a:noFill/>
        </p:spPr>
        <p:txBody>
          <a:bodyPr wrap="square" rtlCol="0">
            <a:spAutoFit/>
          </a:bodyPr>
          <a:lstStyle/>
          <a:p>
            <a:r>
              <a:rPr lang="en-US" sz="1400" dirty="0" smtClean="0"/>
              <a:t>Credit to </a:t>
            </a:r>
            <a:r>
              <a:rPr lang="en-US" sz="1400" dirty="0" err="1" smtClean="0"/>
              <a:t>Dota</a:t>
            </a:r>
            <a:r>
              <a:rPr lang="en-US" sz="1400" dirty="0" smtClean="0"/>
              <a:t> Artist </a:t>
            </a:r>
            <a:r>
              <a:rPr lang="en-US" sz="1400" dirty="0" err="1" smtClean="0"/>
              <a:t>Kunkka</a:t>
            </a:r>
            <a:endParaRPr lang="en-US" sz="1400" dirty="0"/>
          </a:p>
        </p:txBody>
      </p:sp>
    </p:spTree>
    <p:extLst>
      <p:ext uri="{BB962C8B-B14F-4D97-AF65-F5344CB8AC3E}">
        <p14:creationId xmlns:p14="http://schemas.microsoft.com/office/powerpoint/2010/main" val="2422420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a:t>
            </a:r>
            <a:r>
              <a:rPr lang="en-US" b="1" dirty="0" smtClean="0"/>
              <a:t>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104588" y="671854"/>
            <a:ext cx="9144000" cy="2308324"/>
          </a:xfrm>
          <a:prstGeom prst="rect">
            <a:avLst/>
          </a:prstGeom>
          <a:noFill/>
        </p:spPr>
        <p:txBody>
          <a:bodyPr wrap="square" rtlCol="0">
            <a:spAutoFit/>
          </a:bodyPr>
          <a:lstStyle/>
          <a:p>
            <a:r>
              <a:rPr lang="en-US" dirty="0" smtClean="0"/>
              <a:t>The design of this chord graph was particularly controversial in our group. We agreed that circles were aesthetically pleasing and an excellent way to achieve a high data to ink ratio, but also that circles are a little more difficult for the user to understand at first. There are a number of reasons for this: </a:t>
            </a:r>
          </a:p>
          <a:p>
            <a:pPr marL="342900" indent="-342900">
              <a:buAutoNum type="arabicPeriod"/>
            </a:pPr>
            <a:r>
              <a:rPr lang="en-US" dirty="0" smtClean="0"/>
              <a:t>There are many nodes and many chords</a:t>
            </a:r>
          </a:p>
          <a:p>
            <a:pPr marL="342900" indent="-342900">
              <a:buAutoNum type="arabicPeriod"/>
            </a:pPr>
            <a:r>
              <a:rPr lang="en-US" dirty="0" smtClean="0"/>
              <a:t>The relationship is bidirectional, but the color is only decided based on the color of the parent</a:t>
            </a:r>
          </a:p>
          <a:p>
            <a:r>
              <a:rPr lang="en-US" dirty="0" smtClean="0"/>
              <a:t>Based on design studio feedback, we decided to consider making a matrix plot.</a:t>
            </a:r>
            <a:endParaRPr lang="en-US" dirty="0"/>
          </a:p>
        </p:txBody>
      </p:sp>
    </p:spTree>
    <p:extLst>
      <p:ext uri="{BB962C8B-B14F-4D97-AF65-F5344CB8AC3E}">
        <p14:creationId xmlns:p14="http://schemas.microsoft.com/office/powerpoint/2010/main" val="391811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a:t>
            </a:r>
            <a:r>
              <a:rPr lang="en-US" b="1" dirty="0" smtClean="0"/>
              <a:t>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chordt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769470"/>
            <a:ext cx="5270500" cy="2540000"/>
          </a:xfrm>
          <a:prstGeom prst="rect">
            <a:avLst/>
          </a:prstGeom>
        </p:spPr>
      </p:pic>
      <p:sp>
        <p:nvSpPr>
          <p:cNvPr id="7" name="TextBox 6"/>
          <p:cNvSpPr txBox="1"/>
          <p:nvPr/>
        </p:nvSpPr>
        <p:spPr>
          <a:xfrm>
            <a:off x="119529" y="3585383"/>
            <a:ext cx="9144000" cy="3139321"/>
          </a:xfrm>
          <a:prstGeom prst="rect">
            <a:avLst/>
          </a:prstGeom>
          <a:noFill/>
        </p:spPr>
        <p:txBody>
          <a:bodyPr wrap="square" rtlCol="0">
            <a:spAutoFit/>
          </a:bodyPr>
          <a:lstStyle/>
          <a:p>
            <a:r>
              <a:rPr lang="en-US" dirty="0" smtClean="0"/>
              <a:t>In the end, I chose to stay with the chord diagram. I decided this because I think that visualization is partially about pushing the boundaries. People didn’t know they hated floppy discs until Steve Jobs took them away. Sometimes, users just need to learn to understand types of visualizations that are coming in the future.</a:t>
            </a:r>
          </a:p>
          <a:p>
            <a:endParaRPr lang="en-US" dirty="0"/>
          </a:p>
          <a:p>
            <a:r>
              <a:rPr lang="en-US" dirty="0" smtClean="0"/>
              <a:t>However, in order to remedy some of the drawbacks of the chord diagram, I implemented a tooltip that allows users to tooltip over each chord. This lists which heroes the chords are going to, so users can just read off the hero names. Additionally, it lists the value that the chord represents, giving users a numerical understanding of the area the chord represents. I think this is better than a matrix color scale, since people inherently have better area perception than color scale perception.  </a:t>
            </a:r>
            <a:endParaRPr lang="en-US" dirty="0"/>
          </a:p>
        </p:txBody>
      </p:sp>
    </p:spTree>
    <p:extLst>
      <p:ext uri="{BB962C8B-B14F-4D97-AF65-F5344CB8AC3E}">
        <p14:creationId xmlns:p14="http://schemas.microsoft.com/office/powerpoint/2010/main" val="422392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a:t>
            </a:r>
            <a:r>
              <a:rPr lang="en-US" b="1" dirty="0" smtClean="0"/>
              <a:t>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a:t>
            </a:r>
            <a:r>
              <a:rPr lang="en-US" b="1" dirty="0" smtClean="0"/>
              <a:t>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ar_graph_p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047"/>
            <a:ext cx="8699500" cy="4902200"/>
          </a:xfrm>
          <a:prstGeom prst="rect">
            <a:avLst/>
          </a:prstGeom>
        </p:spPr>
      </p:pic>
      <p:sp>
        <p:nvSpPr>
          <p:cNvPr id="7" name="TextBox 6"/>
          <p:cNvSpPr txBox="1"/>
          <p:nvPr/>
        </p:nvSpPr>
        <p:spPr>
          <a:xfrm>
            <a:off x="2286000" y="1187912"/>
            <a:ext cx="6574118" cy="2862323"/>
          </a:xfrm>
          <a:prstGeom prst="rect">
            <a:avLst/>
          </a:prstGeom>
          <a:noFill/>
        </p:spPr>
        <p:txBody>
          <a:bodyPr wrap="square" rtlCol="0">
            <a:spAutoFit/>
          </a:bodyPr>
          <a:lstStyle/>
          <a:p>
            <a:r>
              <a:rPr lang="en-US" dirty="0" smtClean="0"/>
              <a:t>Added win/loss color scale, with gray color in the middle representing around a 50% </a:t>
            </a:r>
            <a:r>
              <a:rPr lang="en-US" dirty="0" err="1" smtClean="0"/>
              <a:t>winrate</a:t>
            </a:r>
            <a:r>
              <a:rPr lang="en-US" dirty="0" smtClean="0"/>
              <a:t> (i.e. neutral).</a:t>
            </a:r>
          </a:p>
          <a:p>
            <a:endParaRPr lang="en-US" dirty="0"/>
          </a:p>
          <a:p>
            <a:r>
              <a:rPr lang="en-US" dirty="0" smtClean="0"/>
              <a:t>I decided this because the old coloring (by cost) didn’t make much sense and did not convey anything sorting by cost didn’t already convey to the user. </a:t>
            </a:r>
          </a:p>
          <a:p>
            <a:endParaRPr lang="en-US" dirty="0"/>
          </a:p>
          <a:p>
            <a:r>
              <a:rPr lang="en-US" dirty="0" smtClean="0"/>
              <a:t>Second, coloring by </a:t>
            </a:r>
            <a:r>
              <a:rPr lang="en-US" dirty="0" err="1" smtClean="0"/>
              <a:t>winrate</a:t>
            </a:r>
            <a:r>
              <a:rPr lang="en-US" dirty="0" smtClean="0"/>
              <a:t> reveals some new information- some very expensive items don’t necessarily help one win, and some very commonly bought items don’t contribute to </a:t>
            </a:r>
            <a:r>
              <a:rPr lang="en-US" dirty="0" err="1" smtClean="0"/>
              <a:t>winrate</a:t>
            </a:r>
            <a:r>
              <a:rPr lang="en-US" dirty="0" smtClean="0"/>
              <a:t> at all.</a:t>
            </a:r>
          </a:p>
        </p:txBody>
      </p:sp>
      <p:sp>
        <p:nvSpPr>
          <p:cNvPr id="8" name="TextBox 7"/>
          <p:cNvSpPr txBox="1"/>
          <p:nvPr/>
        </p:nvSpPr>
        <p:spPr>
          <a:xfrm>
            <a:off x="167340" y="5371247"/>
            <a:ext cx="8692777" cy="1200329"/>
          </a:xfrm>
          <a:prstGeom prst="rect">
            <a:avLst/>
          </a:prstGeom>
          <a:noFill/>
        </p:spPr>
        <p:txBody>
          <a:bodyPr wrap="square" rtlCol="0">
            <a:spAutoFit/>
          </a:bodyPr>
          <a:lstStyle/>
          <a:p>
            <a:r>
              <a:rPr lang="en-US" dirty="0" smtClean="0"/>
              <a:t>I decided to add a gray in the middle in order to prevent the red and green colors from mixing into brown at 50%, which makes the page look very dreary and is hard to distinguish from the red. This gray in the middle makes it more clear at first sight what is actually red and green, which is the point of the coloring.</a:t>
            </a:r>
          </a:p>
        </p:txBody>
      </p:sp>
    </p:spTree>
    <p:extLst>
      <p:ext uri="{BB962C8B-B14F-4D97-AF65-F5344CB8AC3E}">
        <p14:creationId xmlns:p14="http://schemas.microsoft.com/office/powerpoint/2010/main" val="378393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a:t>
            </a:r>
            <a:r>
              <a:rPr lang="en-US" b="1" dirty="0" smtClean="0"/>
              <a:t>III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lege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1212"/>
            <a:ext cx="8255000" cy="1422400"/>
          </a:xfrm>
          <a:prstGeom prst="rect">
            <a:avLst/>
          </a:prstGeom>
        </p:spPr>
      </p:pic>
      <p:sp>
        <p:nvSpPr>
          <p:cNvPr id="7" name="TextBox 6"/>
          <p:cNvSpPr txBox="1"/>
          <p:nvPr/>
        </p:nvSpPr>
        <p:spPr>
          <a:xfrm>
            <a:off x="167340" y="2338188"/>
            <a:ext cx="8692777" cy="923330"/>
          </a:xfrm>
          <a:prstGeom prst="rect">
            <a:avLst/>
          </a:prstGeom>
          <a:noFill/>
        </p:spPr>
        <p:txBody>
          <a:bodyPr wrap="square" rtlCol="0">
            <a:spAutoFit/>
          </a:bodyPr>
          <a:lstStyle/>
          <a:p>
            <a:r>
              <a:rPr lang="en-US" dirty="0" smtClean="0"/>
              <a:t>Added legend- I decided to do this so it would be clearer to the user what s/he was looking at, since it is not a straight win/loss scale. This gradient scale makes it clear that the color gray floats between a win and a loss.  </a:t>
            </a:r>
            <a:endParaRPr lang="en-US" dirty="0" smtClean="0"/>
          </a:p>
        </p:txBody>
      </p:sp>
    </p:spTree>
    <p:extLst>
      <p:ext uri="{BB962C8B-B14F-4D97-AF65-F5344CB8AC3E}">
        <p14:creationId xmlns:p14="http://schemas.microsoft.com/office/powerpoint/2010/main" val="3733363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III</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 y="409283"/>
            <a:ext cx="5424289" cy="4984482"/>
          </a:xfrm>
          <a:prstGeom prst="rect">
            <a:avLst/>
          </a:prstGeom>
        </p:spPr>
      </p:pic>
      <p:sp>
        <p:nvSpPr>
          <p:cNvPr id="7" name="TextBox 6"/>
          <p:cNvSpPr txBox="1"/>
          <p:nvPr/>
        </p:nvSpPr>
        <p:spPr>
          <a:xfrm>
            <a:off x="4623839" y="650311"/>
            <a:ext cx="4557059" cy="5632312"/>
          </a:xfrm>
          <a:prstGeom prst="rect">
            <a:avLst/>
          </a:prstGeom>
          <a:noFill/>
        </p:spPr>
        <p:txBody>
          <a:bodyPr wrap="square" rtlCol="0">
            <a:spAutoFit/>
          </a:bodyPr>
          <a:lstStyle/>
          <a:p>
            <a:r>
              <a:rPr lang="en-US" dirty="0" smtClean="0"/>
              <a:t>Circles are sized by number of games played together, and circles with a size of 1 are removed (because it doesn’t make sense to see everyone you’ve ever played with). Here, three interesting groups are highlighted:</a:t>
            </a:r>
          </a:p>
          <a:p>
            <a:endParaRPr lang="en-US" dirty="0"/>
          </a:p>
          <a:p>
            <a:pPr marL="342900" indent="-342900">
              <a:buAutoNum type="arabicPeriod"/>
            </a:pPr>
            <a:r>
              <a:rPr lang="en-US" dirty="0" smtClean="0"/>
              <a:t>Robbie’s “main” </a:t>
            </a:r>
            <a:r>
              <a:rPr lang="en-US" dirty="0" err="1" smtClean="0"/>
              <a:t>Dota</a:t>
            </a:r>
            <a:r>
              <a:rPr lang="en-US" dirty="0" smtClean="0"/>
              <a:t>-playing group- his brother (orange) and </a:t>
            </a:r>
            <a:r>
              <a:rPr lang="en-US" dirty="0" err="1" smtClean="0"/>
              <a:t>Benjy</a:t>
            </a:r>
            <a:r>
              <a:rPr lang="en-US" dirty="0" smtClean="0"/>
              <a:t> (light blue)</a:t>
            </a:r>
            <a:endParaRPr lang="en-US" dirty="0"/>
          </a:p>
          <a:p>
            <a:pPr marL="342900" indent="-342900">
              <a:buAutoNum type="arabicPeriod"/>
            </a:pPr>
            <a:r>
              <a:rPr lang="en-US" dirty="0" smtClean="0"/>
              <a:t>Robbie’s secondary </a:t>
            </a:r>
            <a:r>
              <a:rPr lang="en-US" dirty="0" err="1" smtClean="0"/>
              <a:t>Dota</a:t>
            </a:r>
            <a:r>
              <a:rPr lang="en-US" dirty="0" smtClean="0"/>
              <a:t>-playing group- the slightly smaller circles, of other Harvard players and/or his brother’s friends</a:t>
            </a:r>
          </a:p>
          <a:p>
            <a:pPr marL="342900" indent="-342900">
              <a:buAutoNum type="arabicPeriod"/>
            </a:pPr>
            <a:r>
              <a:rPr lang="en-US" dirty="0" smtClean="0"/>
              <a:t>People of Robbie’s skill level that he has played in the past, either as part of the Collegiate tournament, or completely random people in the </a:t>
            </a:r>
            <a:r>
              <a:rPr lang="en-US" dirty="0" err="1" smtClean="0"/>
              <a:t>Dota</a:t>
            </a:r>
            <a:r>
              <a:rPr lang="en-US" dirty="0" smtClean="0"/>
              <a:t> world that he’s played with often</a:t>
            </a:r>
          </a:p>
          <a:p>
            <a:pPr marL="342900" indent="-342900">
              <a:buAutoNum type="arabicPeriod"/>
            </a:pPr>
            <a:endParaRPr lang="en-US" dirty="0"/>
          </a:p>
          <a:p>
            <a:r>
              <a:rPr lang="en-US" dirty="0" err="1" smtClean="0"/>
              <a:t>Mousing</a:t>
            </a:r>
            <a:r>
              <a:rPr lang="en-US" dirty="0" smtClean="0"/>
              <a:t> over gives number of games played together and user id.</a:t>
            </a:r>
          </a:p>
        </p:txBody>
      </p:sp>
    </p:spTree>
    <p:extLst>
      <p:ext uri="{BB962C8B-B14F-4D97-AF65-F5344CB8AC3E}">
        <p14:creationId xmlns:p14="http://schemas.microsoft.com/office/powerpoint/2010/main" val="2164702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IV</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96900"/>
            <a:ext cx="5651500" cy="5664200"/>
          </a:xfrm>
          <a:prstGeom prst="rect">
            <a:avLst/>
          </a:prstGeom>
        </p:spPr>
      </p:pic>
      <p:sp>
        <p:nvSpPr>
          <p:cNvPr id="7" name="TextBox 6"/>
          <p:cNvSpPr txBox="1"/>
          <p:nvPr/>
        </p:nvSpPr>
        <p:spPr>
          <a:xfrm>
            <a:off x="5206545" y="619682"/>
            <a:ext cx="3937455" cy="5355313"/>
          </a:xfrm>
          <a:prstGeom prst="rect">
            <a:avLst/>
          </a:prstGeom>
          <a:noFill/>
        </p:spPr>
        <p:txBody>
          <a:bodyPr wrap="square" rtlCol="0">
            <a:spAutoFit/>
          </a:bodyPr>
          <a:lstStyle/>
          <a:p>
            <a:r>
              <a:rPr lang="en-US" dirty="0" smtClean="0"/>
              <a:t>Changed coloring to a rainbow </a:t>
            </a:r>
            <a:r>
              <a:rPr lang="en-US" dirty="0" err="1" smtClean="0"/>
              <a:t>Colorbrewer</a:t>
            </a:r>
            <a:r>
              <a:rPr lang="en-US" dirty="0" smtClean="0"/>
              <a:t> scale for more color to the page, and also labeled the circles by user id if the user-id fit on the circle.</a:t>
            </a:r>
          </a:p>
          <a:p>
            <a:endParaRPr lang="en-US" dirty="0" smtClean="0"/>
          </a:p>
          <a:p>
            <a:r>
              <a:rPr lang="en-US" dirty="0" smtClean="0"/>
              <a:t>The coloring is much friendlier, though honestly color for this graph doesn’t really mean much- things that are colored the same are not necessarily related, which is problematic. However, a colorful graph is far more interesting than one in </a:t>
            </a:r>
            <a:r>
              <a:rPr lang="en-US" dirty="0" err="1" smtClean="0"/>
              <a:t>steelblue</a:t>
            </a:r>
            <a:r>
              <a:rPr lang="en-US" dirty="0" smtClean="0"/>
              <a:t>, so we ultimately decided to color the nodes.</a:t>
            </a:r>
            <a:endParaRPr lang="en-US" dirty="0"/>
          </a:p>
          <a:p>
            <a:endParaRPr lang="en-US" dirty="0"/>
          </a:p>
          <a:p>
            <a:r>
              <a:rPr lang="en-US" dirty="0" smtClean="0"/>
              <a:t>Left to change:</a:t>
            </a:r>
          </a:p>
          <a:p>
            <a:endParaRPr lang="en-US" dirty="0"/>
          </a:p>
          <a:p>
            <a:pPr marL="342900" indent="-342900">
              <a:buAutoNum type="arabicPeriod"/>
            </a:pPr>
            <a:r>
              <a:rPr lang="en-US" dirty="0" smtClean="0"/>
              <a:t>Click on circle to be taken to user’s </a:t>
            </a:r>
            <a:r>
              <a:rPr lang="en-US" dirty="0" err="1" smtClean="0"/>
              <a:t>Dota</a:t>
            </a:r>
            <a:r>
              <a:rPr lang="en-US" dirty="0" smtClean="0"/>
              <a:t> profile</a:t>
            </a:r>
          </a:p>
          <a:p>
            <a:pPr marL="342900" indent="-342900">
              <a:buAutoNum type="arabicPeriod"/>
            </a:pPr>
            <a:r>
              <a:rPr lang="en-US" dirty="0" smtClean="0"/>
              <a:t>Change user id to username </a:t>
            </a:r>
          </a:p>
        </p:txBody>
      </p:sp>
    </p:spTree>
    <p:extLst>
      <p:ext uri="{BB962C8B-B14F-4D97-AF65-F5344CB8AC3E}">
        <p14:creationId xmlns:p14="http://schemas.microsoft.com/office/powerpoint/2010/main" val="419046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Help Menu for the User</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helpmen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283"/>
            <a:ext cx="9144000" cy="3615267"/>
          </a:xfrm>
          <a:prstGeom prst="rect">
            <a:avLst/>
          </a:prstGeom>
        </p:spPr>
      </p:pic>
      <p:sp>
        <p:nvSpPr>
          <p:cNvPr id="7" name="TextBox 6"/>
          <p:cNvSpPr txBox="1"/>
          <p:nvPr/>
        </p:nvSpPr>
        <p:spPr>
          <a:xfrm>
            <a:off x="49072" y="3979724"/>
            <a:ext cx="9109869" cy="2862323"/>
          </a:xfrm>
          <a:prstGeom prst="rect">
            <a:avLst/>
          </a:prstGeom>
          <a:noFill/>
        </p:spPr>
        <p:txBody>
          <a:bodyPr wrap="square" rtlCol="0">
            <a:spAutoFit/>
          </a:bodyPr>
          <a:lstStyle/>
          <a:p>
            <a:r>
              <a:rPr lang="en-US" dirty="0" smtClean="0"/>
              <a:t>Definitely a typical question for any user is “what on earth am I looking at?” so we decided to insert a little help description- includes what the coloring scale is, what a </a:t>
            </a:r>
            <a:r>
              <a:rPr lang="en-US" dirty="0" err="1" smtClean="0"/>
              <a:t>mouseover</a:t>
            </a:r>
            <a:r>
              <a:rPr lang="en-US" dirty="0" smtClean="0"/>
              <a:t> does, what filtering methods there are, and what the graph displays. Users bring this up by mouse-</a:t>
            </a:r>
            <a:r>
              <a:rPr lang="en-US" dirty="0" err="1" smtClean="0"/>
              <a:t>ing</a:t>
            </a:r>
            <a:r>
              <a:rPr lang="en-US" dirty="0" smtClean="0"/>
              <a:t> over the little </a:t>
            </a:r>
            <a:r>
              <a:rPr lang="en-US" dirty="0" err="1" smtClean="0"/>
              <a:t>questionmark</a:t>
            </a:r>
            <a:r>
              <a:rPr lang="en-US" dirty="0" smtClean="0"/>
              <a:t> symbol at the top of the page.</a:t>
            </a:r>
          </a:p>
          <a:p>
            <a:endParaRPr lang="en-US" dirty="0"/>
          </a:p>
          <a:p>
            <a:r>
              <a:rPr lang="en-US" dirty="0" smtClean="0"/>
              <a:t>We wanted to make this non-obtrusive and not a mandatory popup, as this would be more user-friendly for people who knew how to use this tool already and were not first time visitors. Additionally, we didn’t want to clutter the page with descriptions next to every graph, as this would reduce the data-ink ratio and reduce the whitespace on our page, making it less aesthetically beautiful and less data-intensive.</a:t>
            </a:r>
            <a:endParaRPr lang="en-US" dirty="0"/>
          </a:p>
        </p:txBody>
      </p:sp>
    </p:spTree>
    <p:extLst>
      <p:ext uri="{BB962C8B-B14F-4D97-AF65-F5344CB8AC3E}">
        <p14:creationId xmlns:p14="http://schemas.microsoft.com/office/powerpoint/2010/main" val="1283100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planned to have a timeline 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p>
        </p:txBody>
      </p:sp>
    </p:spTree>
    <p:extLst>
      <p:ext uri="{BB962C8B-B14F-4D97-AF65-F5344CB8AC3E}">
        <p14:creationId xmlns:p14="http://schemas.microsoft.com/office/powerpoint/2010/main" val="2795501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p>
          <a:p>
            <a:pPr marL="342900" indent="-342900">
              <a:buAutoNum type="arabicPeriod"/>
            </a:pPr>
            <a:r>
              <a:rPr lang="en-US" dirty="0" smtClean="0"/>
              <a:t>Populates categories based on data 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177</TotalTime>
  <Words>2889</Words>
  <Application>Microsoft Macintosh PowerPoint</Application>
  <PresentationFormat>On-screen Show (4:3)</PresentationFormat>
  <Paragraphs>219</Paragraphs>
  <Slides>28</Slides>
  <Notes>2</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Angela Fan</cp:lastModifiedBy>
  <cp:revision>30</cp:revision>
  <dcterms:created xsi:type="dcterms:W3CDTF">2014-04-05T23:55:31Z</dcterms:created>
  <dcterms:modified xsi:type="dcterms:W3CDTF">2014-04-14T05:50:58Z</dcterms:modified>
</cp:coreProperties>
</file>